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sv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svg"/><Relationship Id="rId18" Type="http://schemas.openxmlformats.org/officeDocument/2006/relationships/slideLayout" Target="../slideLayouts/slideLayout3.xml"/><Relationship Id="rId1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analyzes 3,900 customer purchases to uncover spending patterns, product preferences, and subscription behavior, guiding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1376" y="507206"/>
            <a:ext cx="6137672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481376" y="1452443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11881" y="1867376"/>
            <a:ext cx="276701" cy="2767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03634" y="163687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403634" y="2035731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 to increase subscriber base.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481376" y="2743676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881" y="3158609"/>
            <a:ext cx="276701" cy="2767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403634" y="292810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Loyalty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2403634" y="3326963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to foster loyalty and move them to the "Loyal" segment.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481376" y="4034909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1881" y="4449842"/>
            <a:ext cx="276701" cy="27670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403634" y="4219337"/>
            <a:ext cx="2493645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2403634" y="4618196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 discounts to balance sales growth with profit margins.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1481376" y="5326142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881" y="5741075"/>
            <a:ext cx="276701" cy="27670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403634" y="5510570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2403634" y="5909429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campaigns on high-revenue age groups and express-shipping users.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1481376" y="6617375"/>
            <a:ext cx="737830" cy="1106805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1881" y="7032308"/>
            <a:ext cx="276701" cy="27670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2403634" y="6801803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22" name="Text 15"/>
          <p:cNvSpPr/>
          <p:nvPr/>
        </p:nvSpPr>
        <p:spPr>
          <a:xfrm>
            <a:off x="2403634" y="7200662"/>
            <a:ext cx="107452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and best-selling products in marketing efforts.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99" y="893802"/>
            <a:ext cx="6618923" cy="46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 &amp; Dataset Summary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23399" y="1809750"/>
            <a:ext cx="8097203" cy="1101090"/>
          </a:xfrm>
          <a:prstGeom prst="roundRect">
            <a:avLst>
              <a:gd name="adj" fmla="val 6644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9" y="1794510"/>
            <a:ext cx="8097203" cy="6096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686" y="1585436"/>
            <a:ext cx="448628" cy="448628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227" y="1719977"/>
            <a:ext cx="179427" cy="17942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88181" y="2183606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Goal</a:t>
            </a:r>
            <a:endParaRPr lang="en-US" sz="1450" dirty="0"/>
          </a:p>
        </p:txBody>
      </p:sp>
      <p:sp>
        <p:nvSpPr>
          <p:cNvPr id="9" name="Text 3"/>
          <p:cNvSpPr/>
          <p:nvPr/>
        </p:nvSpPr>
        <p:spPr>
          <a:xfrm>
            <a:off x="688181" y="2506861"/>
            <a:ext cx="7767637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 insights into spending patterns, customer segments, product preferences, and subscription behavior.</a:t>
            </a:r>
            <a:endParaRPr lang="en-US" sz="1150" dirty="0"/>
          </a:p>
        </p:txBody>
      </p:sp>
      <p:sp>
        <p:nvSpPr>
          <p:cNvPr id="10" name="Shape 4"/>
          <p:cNvSpPr/>
          <p:nvPr/>
        </p:nvSpPr>
        <p:spPr>
          <a:xfrm>
            <a:off x="523399" y="3284696"/>
            <a:ext cx="8097203" cy="1101090"/>
          </a:xfrm>
          <a:prstGeom prst="roundRect">
            <a:avLst>
              <a:gd name="adj" fmla="val 6644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9" y="3269456"/>
            <a:ext cx="8097203" cy="6096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686" y="3060383"/>
            <a:ext cx="448628" cy="448628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2227" y="3194923"/>
            <a:ext cx="179427" cy="179427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88181" y="3658553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Size</a:t>
            </a:r>
            <a:endParaRPr lang="en-US" sz="1450" dirty="0"/>
          </a:p>
        </p:txBody>
      </p:sp>
      <p:sp>
        <p:nvSpPr>
          <p:cNvPr id="15" name="Text 6"/>
          <p:cNvSpPr/>
          <p:nvPr/>
        </p:nvSpPr>
        <p:spPr>
          <a:xfrm>
            <a:off x="688181" y="3981807"/>
            <a:ext cx="7767637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3,900 rows, 18 columns of transactional data.</a:t>
            </a:r>
            <a:endParaRPr lang="en-US" sz="1150" dirty="0"/>
          </a:p>
        </p:txBody>
      </p:sp>
      <p:sp>
        <p:nvSpPr>
          <p:cNvPr id="16" name="Shape 7"/>
          <p:cNvSpPr/>
          <p:nvPr/>
        </p:nvSpPr>
        <p:spPr>
          <a:xfrm>
            <a:off x="523399" y="4759643"/>
            <a:ext cx="8097203" cy="1101090"/>
          </a:xfrm>
          <a:prstGeom prst="roundRect">
            <a:avLst>
              <a:gd name="adj" fmla="val 6644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399" y="4744403"/>
            <a:ext cx="8097203" cy="6096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7686" y="4535329"/>
            <a:ext cx="448628" cy="448628"/>
          </a:xfrm>
          <a:prstGeom prst="rect">
            <a:avLst/>
          </a:prstGeom>
        </p:spPr>
      </p:pic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2227" y="4669869"/>
            <a:ext cx="179427" cy="179427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88181" y="5133499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1450" dirty="0"/>
          </a:p>
        </p:txBody>
      </p:sp>
      <p:sp>
        <p:nvSpPr>
          <p:cNvPr id="21" name="Text 9"/>
          <p:cNvSpPr/>
          <p:nvPr/>
        </p:nvSpPr>
        <p:spPr>
          <a:xfrm>
            <a:off x="688181" y="5456753"/>
            <a:ext cx="7767637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Demographics, purchase details, shopping behavior, and subscription status.</a:t>
            </a:r>
            <a:endParaRPr lang="en-US" sz="1150" dirty="0"/>
          </a:p>
        </p:txBody>
      </p:sp>
      <p:sp>
        <p:nvSpPr>
          <p:cNvPr id="22" name="Shape 10"/>
          <p:cNvSpPr/>
          <p:nvPr/>
        </p:nvSpPr>
        <p:spPr>
          <a:xfrm>
            <a:off x="523399" y="6234589"/>
            <a:ext cx="8097203" cy="1101090"/>
          </a:xfrm>
          <a:prstGeom prst="roundRect">
            <a:avLst>
              <a:gd name="adj" fmla="val 6644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399" y="6219349"/>
            <a:ext cx="8097203" cy="60960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7686" y="6010275"/>
            <a:ext cx="448628" cy="448628"/>
          </a:xfrm>
          <a:prstGeom prst="rect">
            <a:avLst/>
          </a:prstGeom>
        </p:spPr>
      </p:pic>
      <p:pic>
        <p:nvPicPr>
          <p:cNvPr id="25" name="Image 12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82227" y="6144816"/>
            <a:ext cx="179427" cy="179427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688181" y="6608445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</a:t>
            </a:r>
            <a:endParaRPr lang="en-US" sz="1450" dirty="0"/>
          </a:p>
        </p:txBody>
      </p:sp>
      <p:sp>
        <p:nvSpPr>
          <p:cNvPr id="27" name="Text 12"/>
          <p:cNvSpPr/>
          <p:nvPr/>
        </p:nvSpPr>
        <p:spPr>
          <a:xfrm>
            <a:off x="688181" y="6931700"/>
            <a:ext cx="7767637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37 values in the "Review Rating" column.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6631"/>
            <a:ext cx="9340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2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835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dataset with pandas.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25728"/>
            <a:ext cx="62447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Explored structure with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907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missing "Review Rating" values using median per category.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0958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802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383530"/>
            <a:ext cx="62447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by binning customer ages.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848588"/>
            <a:ext cx="62447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Derived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313646"/>
            <a:ext cx="62447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Dropped redundant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column.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7787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884515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Analysis using SQL: Key Insights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089" y="2467808"/>
            <a:ext cx="3754755" cy="2336483"/>
          </a:xfrm>
          <a:prstGeom prst="roundRect">
            <a:avLst>
              <a:gd name="adj" fmla="val 36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21" y="2679740"/>
            <a:ext cx="612934" cy="61293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613" y="2848213"/>
            <a:ext cx="275749" cy="27574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27021" y="349698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27021" y="3938707"/>
            <a:ext cx="333089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generated $157,890, Female $75,191.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4674156" y="2467808"/>
            <a:ext cx="3754755" cy="2336483"/>
          </a:xfrm>
          <a:prstGeom prst="roundRect">
            <a:avLst>
              <a:gd name="adj" fmla="val 36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087" y="2679740"/>
            <a:ext cx="612934" cy="612934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4679" y="2848213"/>
            <a:ext cx="275749" cy="27574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86087" y="3496985"/>
            <a:ext cx="297370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5 Products by Rating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4886087" y="3938707"/>
            <a:ext cx="333089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Gloves (3.86), Sandals (3.84), Boots (3.82), Hat (3.80), Skirt (3.78).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715089" y="5008602"/>
            <a:ext cx="7713821" cy="2336483"/>
          </a:xfrm>
          <a:prstGeom prst="roundRect">
            <a:avLst>
              <a:gd name="adj" fmla="val 36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021" y="5220533"/>
            <a:ext cx="612934" cy="612934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613" y="5389007"/>
            <a:ext cx="275749" cy="27574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27021" y="6037778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Type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927021" y="6479500"/>
            <a:ext cx="7289959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 shipping has a higher average purchase amount ($60.48) than Standard ($58.46).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990" y="697944"/>
            <a:ext cx="7780020" cy="12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Analysis: Discount &amp; Subscription Behavior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1990" y="2208252"/>
            <a:ext cx="3792617" cy="2720221"/>
          </a:xfrm>
          <a:prstGeom prst="roundRect">
            <a:avLst>
              <a:gd name="adj" fmla="val 403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2208252"/>
            <a:ext cx="91440" cy="27202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216" y="2425898"/>
            <a:ext cx="3288744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High-Spending Discount Users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968216" y="3151703"/>
            <a:ext cx="3288744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839 customers who used discounts but spent above average.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4669393" y="2208252"/>
            <a:ext cx="3792617" cy="2720221"/>
          </a:xfrm>
          <a:prstGeom prst="roundRect">
            <a:avLst>
              <a:gd name="adj" fmla="val 403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33" y="2208252"/>
            <a:ext cx="91440" cy="27202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55619" y="2425898"/>
            <a:ext cx="3288744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 vs. Non-Subscribers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4955619" y="3151703"/>
            <a:ext cx="3288744" cy="155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Non-subscribers have higher total revenue ($170,436) and average spend ($59.87) compared to subscribers ($62,645 total, $59.49 avg).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81990" y="5123259"/>
            <a:ext cx="3792617" cy="2408396"/>
          </a:xfrm>
          <a:prstGeom prst="roundRect">
            <a:avLst>
              <a:gd name="adj" fmla="val 45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" y="5123259"/>
            <a:ext cx="91440" cy="24083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8216" y="5340906"/>
            <a:ext cx="3288744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Discount-Dependent Products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968216" y="6066711"/>
            <a:ext cx="3288744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Hat (50%), Sneakers (49.66%), Coat (49.07%), Sweater (48.17%), Pants (47.37%) had highest discount usage.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186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 &amp; Loyalty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3116 Customers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217075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833449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60070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 were segmented into Loyal, New, and Returning based on purchase history.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6912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718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230047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34935" y="3230047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3230047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Jewelry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151388" y="323004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171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880366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34935" y="3880366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880366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Blouse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151388" y="3880366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171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53068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334935" y="453068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453068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Sandals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151388" y="453068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160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18100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334935" y="518100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518100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Jacket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388" y="518100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163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table highlights the most purchased items within each product category.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008"/>
            <a:ext cx="9750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Group Revenue &amp; Repeat Buyers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2763"/>
            <a:ext cx="3018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Group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12244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102763"/>
            <a:ext cx="4086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26839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 with more than 5 purchases are more likely to subscribe (958 subscribers vs. 2518 non-subscribers).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664863"/>
            <a:ext cx="6244709" cy="3482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interactive dashboard was built in Power BI to visualize these insights, providing a dynamic tool for strategic decision-making.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2026-01-09T04:51:56Z</dcterms:created>
  <dcterms:modified xsi:type="dcterms:W3CDTF">2026-01-09T04:51:56Z</dcterms:modified>
</cp:coreProperties>
</file>